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89BDA7-C42A-4F53-B0F5-80DEC2FEB964}" v="72" dt="2023-04-05T17:23:28.9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2" autoAdjust="0"/>
    <p:restoredTop sz="94660"/>
  </p:normalViewPr>
  <p:slideViewPr>
    <p:cSldViewPr snapToGrid="0">
      <p:cViewPr varScale="1">
        <p:scale>
          <a:sx n="89" d="100"/>
          <a:sy n="89" d="100"/>
        </p:scale>
        <p:origin x="8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352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1779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505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8911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2654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065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10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8040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4/5/2023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583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510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812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4/5/2023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670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Цветная пластикная теплопрописная">
            <a:extLst>
              <a:ext uri="{FF2B5EF4-FFF2-40B4-BE49-F238E27FC236}">
                <a16:creationId xmlns:a16="http://schemas.microsoft.com/office/drawing/2014/main" id="{7121D57C-7C74-CCC9-F82A-58D01EBAD3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t="3457" r="-2" b="12162"/>
          <a:stretch/>
        </p:blipFill>
        <p:spPr>
          <a:xfrm>
            <a:off x="20" y="10"/>
            <a:ext cx="12191980" cy="68566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200" y="740211"/>
            <a:ext cx="7530685" cy="3163864"/>
          </a:xfrm>
        </p:spPr>
        <p:txBody>
          <a:bodyPr>
            <a:normAutofit/>
          </a:bodyPr>
          <a:lstStyle/>
          <a:p>
            <a:pPr algn="l"/>
            <a:r>
              <a:rPr lang="ru-RU" sz="5200">
                <a:solidFill>
                  <a:srgbClr val="FFFFFF"/>
                </a:solidFill>
                <a:ea typeface="+mj-lt"/>
                <a:cs typeface="+mj-lt"/>
              </a:rPr>
              <a:t>Проблема утилизации бытовых отходов</a:t>
            </a:r>
            <a:endParaRPr lang="ru-RU" sz="5200">
              <a:solidFill>
                <a:srgbClr val="FFFFFF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4074515"/>
            <a:ext cx="7583133" cy="127912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endParaRPr lang="ru-RU" sz="2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651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Цветная пластикная теплопрописная">
            <a:extLst>
              <a:ext uri="{FF2B5EF4-FFF2-40B4-BE49-F238E27FC236}">
                <a16:creationId xmlns:a16="http://schemas.microsoft.com/office/drawing/2014/main" id="{2683CD95-849A-82EB-911F-3ED931E927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449" r="-2" b="12154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FB142D-73CE-B278-C95A-6A0D0FAC4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>
                <a:solidFill>
                  <a:srgbClr val="FFFFFF"/>
                </a:solidFill>
              </a:rPr>
              <a:t>Важность проблемы утилизации бытовых отходов</a:t>
            </a:r>
          </a:p>
        </p:txBody>
      </p:sp>
    </p:spTree>
    <p:extLst>
      <p:ext uri="{BB962C8B-B14F-4D97-AF65-F5344CB8AC3E}">
        <p14:creationId xmlns:p14="http://schemas.microsoft.com/office/powerpoint/2010/main" val="3969371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A0C47B-1DF6-DC45-2ACD-30D815B1EC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911" t="9091" r="24036" b="3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F7B845-C2D4-ADC3-C8E7-C6111B20E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Причины проблемы утилизации бытовых отходов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90953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4" descr="Жираф в траве">
            <a:extLst>
              <a:ext uri="{FF2B5EF4-FFF2-40B4-BE49-F238E27FC236}">
                <a16:creationId xmlns:a16="http://schemas.microsoft.com/office/drawing/2014/main" id="{1B53910C-50C5-1124-845F-6440BA8A60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0230" b="9093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7" name="Rectangle 10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6D8F43-3605-9138-EF13-84063F781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ru-RU" sz="3200" b="1" dirty="0">
                <a:ea typeface="+mj-lt"/>
                <a:cs typeface="+mj-lt"/>
              </a:rPr>
              <a:t>Виды бытовых отходов</a:t>
            </a:r>
            <a:endParaRPr lang="ru-RU" sz="3200" b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22B365-2A6F-C87F-5C48-7116266BB6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320725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z="2400" dirty="0">
                <a:ea typeface="+mn-lt"/>
                <a:cs typeface="+mn-lt"/>
              </a:rPr>
              <a:t>Органические отходы</a:t>
            </a:r>
            <a:endParaRPr lang="ru-RU" sz="2400">
              <a:cs typeface="Calibri" panose="020F0502020204030204"/>
            </a:endParaRPr>
          </a:p>
          <a:p>
            <a:r>
              <a:rPr lang="ru-RU" sz="2400" dirty="0">
                <a:ea typeface="+mn-lt"/>
                <a:cs typeface="+mn-lt"/>
              </a:rPr>
              <a:t>Бумага и картон</a:t>
            </a:r>
            <a:endParaRPr lang="ru-RU" sz="2400">
              <a:cs typeface="Calibri"/>
            </a:endParaRPr>
          </a:p>
          <a:p>
            <a:r>
              <a:rPr lang="ru-RU" sz="2400" dirty="0">
                <a:ea typeface="+mn-lt"/>
                <a:cs typeface="+mn-lt"/>
              </a:rPr>
              <a:t>Пластиковые отходы</a:t>
            </a:r>
            <a:endParaRPr lang="ru-RU" sz="2400">
              <a:cs typeface="Calibri"/>
            </a:endParaRPr>
          </a:p>
          <a:p>
            <a:r>
              <a:rPr lang="ru-RU" sz="2400" dirty="0">
                <a:ea typeface="+mn-lt"/>
                <a:cs typeface="+mn-lt"/>
              </a:rPr>
              <a:t>Металлические отходы</a:t>
            </a:r>
            <a:endParaRPr lang="ru-RU" sz="2400">
              <a:cs typeface="Calibri"/>
            </a:endParaRPr>
          </a:p>
          <a:p>
            <a:r>
              <a:rPr lang="ru-RU" sz="2400" dirty="0">
                <a:ea typeface="+mn-lt"/>
                <a:cs typeface="+mn-lt"/>
              </a:rPr>
              <a:t>Стекло и керамика</a:t>
            </a:r>
            <a:endParaRPr lang="ru-RU" sz="2400">
              <a:cs typeface="Calibri"/>
            </a:endParaRPr>
          </a:p>
          <a:p>
            <a:r>
              <a:rPr lang="ru-RU" sz="2400" dirty="0">
                <a:ea typeface="+mn-lt"/>
                <a:cs typeface="+mn-lt"/>
              </a:rPr>
              <a:t>Текстильные отходы</a:t>
            </a:r>
            <a:endParaRPr lang="ru-RU" sz="2400" dirty="0"/>
          </a:p>
          <a:p>
            <a:endParaRPr lang="ru-RU" sz="17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27480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4" descr="Взрыв облака белой пудры на черном фоне">
            <a:extLst>
              <a:ext uri="{FF2B5EF4-FFF2-40B4-BE49-F238E27FC236}">
                <a16:creationId xmlns:a16="http://schemas.microsoft.com/office/drawing/2014/main" id="{8EF022A6-8BD5-8AAF-09BC-B1D49BDE13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436" r="10" b="10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5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7ADC7F-2411-6233-A37E-14B631A4C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ru-RU" sz="3400" b="1" dirty="0">
                <a:ea typeface="+mj-lt"/>
                <a:cs typeface="+mj-lt"/>
              </a:rPr>
              <a:t>Влияние бытовых отходов на окружающую среду</a:t>
            </a:r>
            <a:endParaRPr lang="ru-RU" sz="3400">
              <a:cs typeface="Calibri Light" panose="020F0302020204030204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AE3206-C2E7-0279-27C9-42A669352D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dirty="0">
                <a:ea typeface="+mn-lt"/>
                <a:cs typeface="+mn-lt"/>
              </a:rPr>
              <a:t>Загрязнение воды, почвы и воздуха</a:t>
            </a:r>
            <a:endParaRPr lang="ru-RU">
              <a:cs typeface="Calibri" panose="020F0502020204030204"/>
            </a:endParaRPr>
          </a:p>
          <a:p>
            <a:r>
              <a:rPr lang="ru-RU" dirty="0">
                <a:ea typeface="+mn-lt"/>
                <a:cs typeface="+mn-lt"/>
              </a:rPr>
              <a:t>Ухудшение качества жизни людей</a:t>
            </a:r>
            <a:endParaRPr lang="ru-RU">
              <a:cs typeface="Calibri"/>
            </a:endParaRPr>
          </a:p>
          <a:p>
            <a:r>
              <a:rPr lang="ru-RU" dirty="0">
                <a:ea typeface="+mn-lt"/>
                <a:cs typeface="+mn-lt"/>
              </a:rPr>
              <a:t>Негативное воздействие на дикую природу и экосистемы</a:t>
            </a:r>
            <a:endParaRPr lang="ru-RU" dirty="0"/>
          </a:p>
          <a:p>
            <a:endParaRPr lang="ru-RU" sz="20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851880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5EF3B2-DCC6-B74E-3412-FC64459F8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/>
          </a:bodyPr>
          <a:lstStyle/>
          <a:p>
            <a:r>
              <a:rPr lang="ru-RU" sz="3400" b="1" dirty="0">
                <a:ea typeface="+mj-lt"/>
                <a:cs typeface="+mj-lt"/>
              </a:rPr>
              <a:t>Способы утилизации бытовых отходов</a:t>
            </a:r>
            <a:endParaRPr lang="ru-RU" sz="3400" b="1" dirty="0"/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09C7BE-260C-7945-2ADB-88A882665C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4119113" cy="3870787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ru-RU" sz="2400" dirty="0">
                <a:ea typeface="+mn-lt"/>
                <a:cs typeface="+mn-lt"/>
              </a:rPr>
              <a:t>Методы переработки органических отходов</a:t>
            </a:r>
            <a:endParaRPr lang="ru-RU" sz="2400">
              <a:cs typeface="Calibri" panose="020F0502020204030204"/>
            </a:endParaRPr>
          </a:p>
          <a:p>
            <a:r>
              <a:rPr lang="ru-RU" sz="2400" dirty="0">
                <a:ea typeface="+mn-lt"/>
                <a:cs typeface="+mn-lt"/>
              </a:rPr>
              <a:t>Утилизация бумаги, картонных коробок и журналов</a:t>
            </a:r>
            <a:endParaRPr lang="ru-RU" sz="2400">
              <a:cs typeface="Calibri"/>
            </a:endParaRPr>
          </a:p>
          <a:p>
            <a:r>
              <a:rPr lang="ru-RU" sz="2400" dirty="0">
                <a:ea typeface="+mn-lt"/>
                <a:cs typeface="+mn-lt"/>
              </a:rPr>
              <a:t>Переработка пластиковых отходов</a:t>
            </a:r>
            <a:endParaRPr lang="ru-RU" sz="2400">
              <a:cs typeface="Calibri"/>
            </a:endParaRPr>
          </a:p>
          <a:p>
            <a:r>
              <a:rPr lang="ru-RU" sz="2400" dirty="0">
                <a:ea typeface="+mn-lt"/>
                <a:cs typeface="+mn-lt"/>
              </a:rPr>
              <a:t>Переработка металлических отходов</a:t>
            </a:r>
            <a:endParaRPr lang="ru-RU" sz="2400">
              <a:cs typeface="Calibri"/>
            </a:endParaRPr>
          </a:p>
          <a:p>
            <a:r>
              <a:rPr lang="ru-RU" sz="2400" dirty="0">
                <a:ea typeface="+mn-lt"/>
                <a:cs typeface="+mn-lt"/>
              </a:rPr>
              <a:t>Утилизация стекла и керамики</a:t>
            </a:r>
            <a:endParaRPr lang="ru-RU" sz="2400">
              <a:cs typeface="Calibri"/>
            </a:endParaRPr>
          </a:p>
          <a:p>
            <a:r>
              <a:rPr lang="ru-RU" sz="2400" dirty="0">
                <a:ea typeface="+mn-lt"/>
                <a:cs typeface="+mn-lt"/>
              </a:rPr>
              <a:t>Переработка текстильных отходов</a:t>
            </a:r>
            <a:endParaRPr lang="ru-RU" sz="2400" dirty="0"/>
          </a:p>
          <a:p>
            <a:endParaRPr lang="ru-RU" sz="1700">
              <a:cs typeface="Calibri"/>
            </a:endParaRPr>
          </a:p>
        </p:txBody>
      </p:sp>
      <p:pic>
        <p:nvPicPr>
          <p:cNvPr id="7" name="Graphic 6" descr="Recycle Sign">
            <a:extLst>
              <a:ext uri="{FF2B5EF4-FFF2-40B4-BE49-F238E27FC236}">
                <a16:creationId xmlns:a16="http://schemas.microsoft.com/office/drawing/2014/main" id="{5E81DEDD-84FD-A6A6-1C02-E84C4B50B5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17236" y="640080"/>
            <a:ext cx="5577840" cy="557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190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7C3437-EC44-9D45-5D55-ACC81F2C0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715" y="467271"/>
            <a:ext cx="4195674" cy="2052522"/>
          </a:xfrm>
        </p:spPr>
        <p:txBody>
          <a:bodyPr anchor="b">
            <a:normAutofit/>
          </a:bodyPr>
          <a:lstStyle/>
          <a:p>
            <a:r>
              <a:rPr lang="ru-RU" sz="4300">
                <a:ea typeface="+mj-lt"/>
                <a:cs typeface="+mj-lt"/>
              </a:rPr>
              <a:t>Снижение количества бытовых отходов</a:t>
            </a:r>
            <a:endParaRPr lang="ru-RU" sz="430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614C7C0-FA1D-4105-8345-1DF76F987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2753" y="703679"/>
            <a:ext cx="753718" cy="1016562"/>
            <a:chOff x="422753" y="703679"/>
            <a:chExt cx="753718" cy="1016562"/>
          </a:xfrm>
        </p:grpSpPr>
        <p:sp>
          <p:nvSpPr>
            <p:cNvPr id="28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956" y="703679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solidFill>
              <a:schemeClr val="accent1"/>
            </a:solidFill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2753" y="1562696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solidFill>
              <a:schemeClr val="accent1"/>
            </a:solidFill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7" name="Graphic 6" descr="Переработка">
            <a:extLst>
              <a:ext uri="{FF2B5EF4-FFF2-40B4-BE49-F238E27FC236}">
                <a16:creationId xmlns:a16="http://schemas.microsoft.com/office/drawing/2014/main" id="{849F0F44-F1A0-6810-B5D5-CB6F86E65A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17770" y="1448957"/>
            <a:ext cx="3952579" cy="3952579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0B9EABDA-6FCF-9037-E8B5-5866ED785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6605" y="2415724"/>
            <a:ext cx="4920030" cy="429409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endParaRPr lang="ru-RU" dirty="0">
              <a:solidFill>
                <a:srgbClr val="000000">
                  <a:alpha val="80000"/>
                </a:srgbClr>
              </a:solidFill>
              <a:cs typeface="Calibri" panose="020F0502020204030204"/>
            </a:endParaRPr>
          </a:p>
          <a:p>
            <a:r>
              <a:rPr lang="ru-RU" dirty="0">
                <a:solidFill>
                  <a:schemeClr val="tx1">
                    <a:alpha val="80000"/>
                  </a:schemeClr>
                </a:solidFill>
                <a:ea typeface="+mn-lt"/>
                <a:cs typeface="+mn-lt"/>
              </a:rPr>
              <a:t>Использование перерабатываемых источников энергии</a:t>
            </a:r>
            <a:endParaRPr lang="ru-RU">
              <a:solidFill>
                <a:schemeClr val="tx1">
                  <a:alpha val="80000"/>
                </a:schemeClr>
              </a:solidFill>
              <a:cs typeface="Calibri"/>
            </a:endParaRPr>
          </a:p>
          <a:p>
            <a:r>
              <a:rPr lang="ru-RU" dirty="0">
                <a:solidFill>
                  <a:schemeClr val="tx1">
                    <a:alpha val="80000"/>
                  </a:schemeClr>
                </a:solidFill>
                <a:ea typeface="+mn-lt"/>
                <a:cs typeface="+mn-lt"/>
              </a:rPr>
              <a:t>Утилизация отходов на дому</a:t>
            </a:r>
            <a:endParaRPr lang="ru-RU">
              <a:solidFill>
                <a:schemeClr val="tx1">
                  <a:alpha val="80000"/>
                </a:schemeClr>
              </a:solidFill>
              <a:cs typeface="Calibri"/>
            </a:endParaRPr>
          </a:p>
          <a:p>
            <a:r>
              <a:rPr lang="ru-RU" dirty="0">
                <a:solidFill>
                  <a:schemeClr val="tx1">
                    <a:alpha val="80000"/>
                  </a:schemeClr>
                </a:solidFill>
                <a:ea typeface="+mn-lt"/>
                <a:cs typeface="+mn-lt"/>
              </a:rPr>
              <a:t>Раздельный сбор и утилизация отходов</a:t>
            </a:r>
            <a:endParaRPr lang="ru-RU" dirty="0">
              <a:solidFill>
                <a:schemeClr val="tx1">
                  <a:alpha val="80000"/>
                </a:schemeClr>
              </a:solidFill>
            </a:endParaRPr>
          </a:p>
          <a:p>
            <a:endParaRPr lang="ru-RU" sz="2000">
              <a:solidFill>
                <a:schemeClr val="tx1">
                  <a:alpha val="80000"/>
                </a:schemeClr>
              </a:solidFill>
              <a:cs typeface="Calibri"/>
            </a:endParaRPr>
          </a:p>
        </p:txBody>
      </p:sp>
      <p:sp>
        <p:nvSpPr>
          <p:cNvPr id="31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99678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Office Theme</vt:lpstr>
      <vt:lpstr>Проблема утилизации бытовых отходов</vt:lpstr>
      <vt:lpstr>Важность проблемы утилизации бытовых отходов</vt:lpstr>
      <vt:lpstr>Причины проблемы утилизации бытовых отходов</vt:lpstr>
      <vt:lpstr>Виды бытовых отходов</vt:lpstr>
      <vt:lpstr>Влияние бытовых отходов на окружающую среду</vt:lpstr>
      <vt:lpstr>Способы утилизации бытовых отходов</vt:lpstr>
      <vt:lpstr>Снижение количества бытовых отходов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/>
  <cp:lastModifiedBy/>
  <cp:revision>50</cp:revision>
  <dcterms:created xsi:type="dcterms:W3CDTF">2023-04-05T16:58:59Z</dcterms:created>
  <dcterms:modified xsi:type="dcterms:W3CDTF">2023-04-05T17:26:44Z</dcterms:modified>
</cp:coreProperties>
</file>